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12192000"/>
  <p:embeddedFontLst>
    <p:embeddedFont>
      <p:font typeface="M PLUS 1 Medium" pitchFamily="50" charset="-128"/>
      <p:regular r:id="rId21"/>
    </p:embeddedFont>
    <p:embeddedFont>
      <p:font typeface="游ゴシック" panose="020B0400000000000000" pitchFamily="50" charset="-128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5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9" autoAdjust="0"/>
    <p:restoredTop sz="94610"/>
  </p:normalViewPr>
  <p:slideViewPr>
    <p:cSldViewPr snapToGrid="0" snapToObjects="1">
      <p:cViewPr>
        <p:scale>
          <a:sx n="75" d="100"/>
          <a:sy n="75" d="100"/>
        </p:scale>
        <p:origin x="444" y="-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903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jp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11" Type="http://schemas.openxmlformats.org/officeDocument/2006/relationships/image" Target="../media/image31.jpg"/><Relationship Id="rId5" Type="http://schemas.openxmlformats.org/officeDocument/2006/relationships/image" Target="../media/image25.jpg"/><Relationship Id="rId10" Type="http://schemas.openxmlformats.org/officeDocument/2006/relationships/image" Target="../media/image30.jpg"/><Relationship Id="rId4" Type="http://schemas.openxmlformats.org/officeDocument/2006/relationships/image" Target="../media/image24.jpg"/><Relationship Id="rId9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BEE78306-B3F2-6044-3E93-66F375887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793" y="2010608"/>
            <a:ext cx="2208694" cy="1656521"/>
          </a:xfrm>
          <a:prstGeom prst="rect">
            <a:avLst/>
          </a:prstGeom>
        </p:spPr>
      </p:pic>
      <p:pic>
        <p:nvPicPr>
          <p:cNvPr id="5" name="図 4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9612C36B-9BD4-7EF3-B576-3908358219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6065" y="3669825"/>
            <a:ext cx="2208694" cy="1656521"/>
          </a:xfrm>
          <a:prstGeom prst="rect">
            <a:avLst/>
          </a:prstGeom>
        </p:spPr>
      </p:pic>
      <p:pic>
        <p:nvPicPr>
          <p:cNvPr id="7" name="図 6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8AE12015-4B2B-D4B3-F123-D5BC741E67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59" y="3670856"/>
            <a:ext cx="2208694" cy="1656521"/>
          </a:xfrm>
          <a:prstGeom prst="rect">
            <a:avLst/>
          </a:prstGeom>
        </p:spPr>
      </p:pic>
      <p:pic>
        <p:nvPicPr>
          <p:cNvPr id="9" name="図 8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73C2F9DD-0291-3971-6E84-FEB84AD1E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1653" y="2014335"/>
            <a:ext cx="2208694" cy="1656521"/>
          </a:xfrm>
          <a:prstGeom prst="rect">
            <a:avLst/>
          </a:prstGeom>
        </p:spPr>
      </p:pic>
      <p:pic>
        <p:nvPicPr>
          <p:cNvPr id="11" name="図 10" descr="ダイアグラム, 設計図&#10;&#10;自動的に生成された説明">
            <a:extLst>
              <a:ext uri="{FF2B5EF4-FFF2-40B4-BE49-F238E27FC236}">
                <a16:creationId xmlns:a16="http://schemas.microsoft.com/office/drawing/2014/main" id="{EFE8F3FE-D8DD-B4BB-1742-3C31C35500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8547" y="2014335"/>
            <a:ext cx="2208694" cy="1656521"/>
          </a:xfrm>
          <a:prstGeom prst="rect">
            <a:avLst/>
          </a:prstGeom>
        </p:spPr>
      </p:pic>
      <p:pic>
        <p:nvPicPr>
          <p:cNvPr id="13" name="図 12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233787C6-E01A-19A6-88B1-77008733C1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853" y="2014335"/>
            <a:ext cx="2208694" cy="1656521"/>
          </a:xfrm>
          <a:prstGeom prst="rect">
            <a:avLst/>
          </a:prstGeom>
        </p:spPr>
      </p:pic>
      <p:pic>
        <p:nvPicPr>
          <p:cNvPr id="15" name="図 14" descr="ダイアグラム&#10;&#10;自動的に生成された説明">
            <a:extLst>
              <a:ext uri="{FF2B5EF4-FFF2-40B4-BE49-F238E27FC236}">
                <a16:creationId xmlns:a16="http://schemas.microsoft.com/office/drawing/2014/main" id="{AD75701F-D4E8-C553-FED4-1215F53540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87099" y="2010610"/>
            <a:ext cx="2208694" cy="1656521"/>
          </a:xfrm>
          <a:prstGeom prst="rect">
            <a:avLst/>
          </a:prstGeom>
        </p:spPr>
      </p:pic>
      <p:pic>
        <p:nvPicPr>
          <p:cNvPr id="17" name="図 16" descr="ダイアグラム, テキスト, 手紙&#10;&#10;自動的に生成された説明">
            <a:extLst>
              <a:ext uri="{FF2B5EF4-FFF2-40B4-BE49-F238E27FC236}">
                <a16:creationId xmlns:a16="http://schemas.microsoft.com/office/drawing/2014/main" id="{7DABDCBC-868E-0318-AC9B-669017E6EF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9853" y="3667131"/>
            <a:ext cx="2208694" cy="1656521"/>
          </a:xfrm>
          <a:prstGeom prst="rect">
            <a:avLst/>
          </a:prstGeom>
        </p:spPr>
      </p:pic>
      <p:pic>
        <p:nvPicPr>
          <p:cNvPr id="19" name="図 18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6041C959-E0B4-5880-321F-C59087B10B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9041" y="3664435"/>
            <a:ext cx="2208694" cy="1656521"/>
          </a:xfrm>
          <a:prstGeom prst="rect">
            <a:avLst/>
          </a:prstGeom>
        </p:spPr>
      </p:pic>
      <p:pic>
        <p:nvPicPr>
          <p:cNvPr id="21" name="図 20" descr="ホワイトボードに書かれた文字&#10;&#10;自動的に生成された説明">
            <a:extLst>
              <a:ext uri="{FF2B5EF4-FFF2-40B4-BE49-F238E27FC236}">
                <a16:creationId xmlns:a16="http://schemas.microsoft.com/office/drawing/2014/main" id="{39DEC2A9-36B2-0E4F-4D80-0D8D592367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2687" y="3667130"/>
            <a:ext cx="2208694" cy="165652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8490B7E4-6CCC-C35E-4D9C-610DE4400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56543" y="1401249"/>
            <a:ext cx="9078913" cy="4847739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1D7DC3D8-3345-9085-FADA-B74AFA3443DD}"/>
              </a:ext>
            </a:extLst>
          </p:cNvPr>
          <p:cNvSpPr/>
          <p:nvPr/>
        </p:nvSpPr>
        <p:spPr>
          <a:xfrm>
            <a:off x="3949148" y="1537252"/>
            <a:ext cx="1716156" cy="606117"/>
          </a:xfrm>
          <a:prstGeom prst="wedgeRoundRectCallout">
            <a:avLst>
              <a:gd name="adj1" fmla="val 52160"/>
              <a:gd name="adj2" fmla="val 74386"/>
              <a:gd name="adj3" fmla="val 16667"/>
            </a:avLst>
          </a:prstGeom>
          <a:noFill/>
          <a:ln w="38100"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可動式の棚</a:t>
            </a:r>
            <a:endParaRPr kumimoji="1" lang="en-US" altLang="ja-JP" dirty="0">
              <a:solidFill>
                <a:srgbClr val="455A64"/>
              </a:solidFill>
              <a:latin typeface="M PLUS 1 Medium" pitchFamily="50" charset="-128"/>
              <a:ea typeface="M PLUS 1 Medium" pitchFamily="50" charset="-128"/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5F0101DB-14EA-5268-DA79-C80185AA71D3}"/>
              </a:ext>
            </a:extLst>
          </p:cNvPr>
          <p:cNvSpPr/>
          <p:nvPr/>
        </p:nvSpPr>
        <p:spPr>
          <a:xfrm>
            <a:off x="8001000" y="3798862"/>
            <a:ext cx="2083903" cy="606117"/>
          </a:xfrm>
          <a:prstGeom prst="wedgeRoundRectCallout">
            <a:avLst>
              <a:gd name="adj1" fmla="val -13477"/>
              <a:gd name="adj2" fmla="val 72200"/>
              <a:gd name="adj3" fmla="val 16667"/>
            </a:avLst>
          </a:prstGeom>
          <a:noFill/>
          <a:ln w="38100"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可泥落としマット</a:t>
            </a:r>
            <a:endParaRPr kumimoji="1" lang="en-US" altLang="ja-JP" dirty="0">
              <a:solidFill>
                <a:srgbClr val="455A64"/>
              </a:solidFill>
              <a:latin typeface="M PLUS 1 Medium" pitchFamily="50" charset="-128"/>
              <a:ea typeface="M PLUS 1 Medium" pitchFamily="50" charset="-128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FD6D7776-A672-9951-6C9F-7AD33EDDD2CC}"/>
              </a:ext>
            </a:extLst>
          </p:cNvPr>
          <p:cNvSpPr/>
          <p:nvPr/>
        </p:nvSpPr>
        <p:spPr>
          <a:xfrm>
            <a:off x="575882" y="4580740"/>
            <a:ext cx="1961321" cy="606117"/>
          </a:xfrm>
          <a:prstGeom prst="wedgeRoundRectCallout">
            <a:avLst>
              <a:gd name="adj1" fmla="val 33820"/>
              <a:gd name="adj2" fmla="val 72200"/>
              <a:gd name="adj3" fmla="val 16667"/>
            </a:avLst>
          </a:prstGeom>
          <a:noFill/>
          <a:ln w="38100"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LED</a:t>
            </a:r>
            <a:r>
              <a:rPr kumimoji="1"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値札</a:t>
            </a:r>
            <a:endParaRPr kumimoji="1" lang="en-US" altLang="ja-JP" dirty="0">
              <a:solidFill>
                <a:srgbClr val="455A64"/>
              </a:solidFill>
              <a:latin typeface="M PLUS 1 Medium" pitchFamily="50" charset="-128"/>
              <a:ea typeface="M PLUS 1 Medium" pitchFamily="50" charset="-128"/>
            </a:endParaRPr>
          </a:p>
        </p:txBody>
      </p:sp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8371224C-8B37-95A3-B5E4-900292A4F2F8}"/>
              </a:ext>
            </a:extLst>
          </p:cNvPr>
          <p:cNvSpPr/>
          <p:nvPr/>
        </p:nvSpPr>
        <p:spPr>
          <a:xfrm>
            <a:off x="1251743" y="1974201"/>
            <a:ext cx="1961321" cy="606117"/>
          </a:xfrm>
          <a:prstGeom prst="wedgeRoundRectCallout">
            <a:avLst>
              <a:gd name="adj1" fmla="val 33820"/>
              <a:gd name="adj2" fmla="val 72200"/>
              <a:gd name="adj3" fmla="val 16667"/>
            </a:avLst>
          </a:prstGeom>
          <a:noFill/>
          <a:ln w="38100"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アイスケース</a:t>
            </a:r>
            <a:endParaRPr kumimoji="1" lang="en-US" altLang="ja-JP" dirty="0">
              <a:solidFill>
                <a:srgbClr val="455A64"/>
              </a:solidFill>
              <a:latin typeface="M PLUS 1 Medium" pitchFamily="50" charset="-128"/>
              <a:ea typeface="M PLUS 1 Medium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グラフィックス 4">
            <a:extLst>
              <a:ext uri="{FF2B5EF4-FFF2-40B4-BE49-F238E27FC236}">
                <a16:creationId xmlns:a16="http://schemas.microsoft.com/office/drawing/2014/main" id="{5A8C3567-7C2F-DC42-A0E0-37ECDFD9B2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66850" y="1452834"/>
            <a:ext cx="9258300" cy="4662215"/>
          </a:xfrm>
          <a:prstGeom prst="rect">
            <a:avLst/>
          </a:prstGeom>
        </p:spPr>
      </p:pic>
      <p:sp>
        <p:nvSpPr>
          <p:cNvPr id="6" name="吹き出し: 角を丸めた四角形 5">
            <a:extLst>
              <a:ext uri="{FF2B5EF4-FFF2-40B4-BE49-F238E27FC236}">
                <a16:creationId xmlns:a16="http://schemas.microsoft.com/office/drawing/2014/main" id="{34C76361-4A80-FD09-FBB9-331EED0DBC47}"/>
              </a:ext>
            </a:extLst>
          </p:cNvPr>
          <p:cNvSpPr/>
          <p:nvPr/>
        </p:nvSpPr>
        <p:spPr>
          <a:xfrm>
            <a:off x="5062330" y="5990954"/>
            <a:ext cx="3257549" cy="456784"/>
          </a:xfrm>
          <a:prstGeom prst="wedgeRoundRectCallout">
            <a:avLst>
              <a:gd name="adj1" fmla="val 5424"/>
              <a:gd name="adj2" fmla="val -107767"/>
              <a:gd name="adj3" fmla="val 16667"/>
            </a:avLst>
          </a:prstGeom>
          <a:noFill/>
          <a:ln w="38100"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車いすから届く位置に取っ手</a:t>
            </a:r>
            <a:endParaRPr kumimoji="1" lang="en-US" altLang="ja-JP" dirty="0">
              <a:solidFill>
                <a:srgbClr val="455A64"/>
              </a:solidFill>
              <a:latin typeface="M PLUS 1 Medium" pitchFamily="50" charset="-128"/>
              <a:ea typeface="M PLUS 1 Medium" pitchFamily="50" charset="-128"/>
            </a:endParaRPr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104260C3-05D1-2979-9FDC-9A36FA4BEF76}"/>
              </a:ext>
            </a:extLst>
          </p:cNvPr>
          <p:cNvSpPr/>
          <p:nvPr/>
        </p:nvSpPr>
        <p:spPr>
          <a:xfrm>
            <a:off x="10323444" y="3233530"/>
            <a:ext cx="1404731" cy="755374"/>
          </a:xfrm>
          <a:prstGeom prst="wedgeRoundRectCallout">
            <a:avLst>
              <a:gd name="adj1" fmla="val -39410"/>
              <a:gd name="adj2" fmla="val 74193"/>
              <a:gd name="adj3" fmla="val 16667"/>
            </a:avLst>
          </a:prstGeom>
          <a:noFill/>
          <a:ln w="38100"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棚の高さは座高まで</a:t>
            </a:r>
            <a:endParaRPr kumimoji="1" lang="en-US" altLang="ja-JP" dirty="0">
              <a:solidFill>
                <a:srgbClr val="455A64"/>
              </a:solidFill>
              <a:latin typeface="M PLUS 1 Medium" pitchFamily="50" charset="-128"/>
              <a:ea typeface="M PLUS 1 Medium" pitchFamily="50" charset="-128"/>
            </a:endParaRPr>
          </a:p>
        </p:txBody>
      </p:sp>
      <p:sp>
        <p:nvSpPr>
          <p:cNvPr id="8" name="吹き出し: 角を丸めた四角形 7">
            <a:extLst>
              <a:ext uri="{FF2B5EF4-FFF2-40B4-BE49-F238E27FC236}">
                <a16:creationId xmlns:a16="http://schemas.microsoft.com/office/drawing/2014/main" id="{36E6A705-136C-E54A-54D7-AD277A0463EB}"/>
              </a:ext>
            </a:extLst>
          </p:cNvPr>
          <p:cNvSpPr/>
          <p:nvPr/>
        </p:nvSpPr>
        <p:spPr>
          <a:xfrm>
            <a:off x="3771901" y="1292422"/>
            <a:ext cx="2410238" cy="735159"/>
          </a:xfrm>
          <a:prstGeom prst="wedgeRoundRectCallout">
            <a:avLst>
              <a:gd name="adj1" fmla="val 29675"/>
              <a:gd name="adj2" fmla="val 72583"/>
              <a:gd name="adj3" fmla="val 16667"/>
            </a:avLst>
          </a:prstGeom>
          <a:noFill/>
          <a:ln w="38100"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取っ手を動かすと上下に棚がスライド</a:t>
            </a:r>
            <a:endParaRPr kumimoji="1" lang="en-US" altLang="ja-JP" dirty="0">
              <a:solidFill>
                <a:srgbClr val="455A64"/>
              </a:solidFill>
              <a:latin typeface="M PLUS 1 Medium" pitchFamily="50" charset="-128"/>
              <a:ea typeface="M PLUS 1 Medium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5BC99DC7-8946-3608-2BBC-5881AC3D9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70850" r="30765"/>
          <a:stretch/>
        </p:blipFill>
        <p:spPr>
          <a:xfrm>
            <a:off x="1723793" y="2108199"/>
            <a:ext cx="8744413" cy="264160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グラフィックス 2">
            <a:extLst>
              <a:ext uri="{FF2B5EF4-FFF2-40B4-BE49-F238E27FC236}">
                <a16:creationId xmlns:a16="http://schemas.microsoft.com/office/drawing/2014/main" id="{A6B3415D-B062-6562-B674-B6E62941C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069" y="1443182"/>
            <a:ext cx="10075862" cy="4746480"/>
          </a:xfrm>
          <a:prstGeom prst="rect">
            <a:avLst/>
          </a:prstGeom>
        </p:spPr>
      </p:pic>
      <p:sp>
        <p:nvSpPr>
          <p:cNvPr id="4" name="吹き出し: 角を丸めた四角形 3">
            <a:extLst>
              <a:ext uri="{FF2B5EF4-FFF2-40B4-BE49-F238E27FC236}">
                <a16:creationId xmlns:a16="http://schemas.microsoft.com/office/drawing/2014/main" id="{4E95882B-BEE3-C4B7-833D-03DF5CBC35B9}"/>
              </a:ext>
            </a:extLst>
          </p:cNvPr>
          <p:cNvSpPr/>
          <p:nvPr/>
        </p:nvSpPr>
        <p:spPr>
          <a:xfrm>
            <a:off x="2120348" y="2372140"/>
            <a:ext cx="2093845" cy="755374"/>
          </a:xfrm>
          <a:prstGeom prst="wedgeRoundRectCallout">
            <a:avLst>
              <a:gd name="adj1" fmla="val 31297"/>
              <a:gd name="adj2" fmla="val 77702"/>
              <a:gd name="adj3" fmla="val 16667"/>
            </a:avLst>
          </a:prstGeom>
          <a:noFill/>
          <a:ln w="38100">
            <a:solidFill>
              <a:srgbClr val="455A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マットを埋め込み段差を無くす</a:t>
            </a:r>
            <a:endParaRPr kumimoji="1" lang="en-US" altLang="ja-JP" dirty="0">
              <a:solidFill>
                <a:srgbClr val="455A64"/>
              </a:solidFill>
              <a:latin typeface="M PLUS 1 Medium" pitchFamily="50" charset="-128"/>
              <a:ea typeface="M PLUS 1 Medium" pitchFamily="50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図 14" descr="テキスト, 背景パターン&#10;&#10;中程度の精度で自動的に生成された説明">
            <a:extLst>
              <a:ext uri="{FF2B5EF4-FFF2-40B4-BE49-F238E27FC236}">
                <a16:creationId xmlns:a16="http://schemas.microsoft.com/office/drawing/2014/main" id="{B0A730A4-335E-B553-A78D-DC9DFCBB6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533" y="1320833"/>
            <a:ext cx="6408933" cy="4520453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6CB2061-85F8-EBDA-59E2-3144EC05178F}"/>
              </a:ext>
            </a:extLst>
          </p:cNvPr>
          <p:cNvSpPr txBox="1"/>
          <p:nvPr/>
        </p:nvSpPr>
        <p:spPr>
          <a:xfrm>
            <a:off x="2569714" y="3216539"/>
            <a:ext cx="23324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デザインパートナー</a:t>
            </a:r>
            <a:endParaRPr lang="en-US" altLang="ja-JP" dirty="0">
              <a:solidFill>
                <a:srgbClr val="455A64"/>
              </a:solidFill>
              <a:latin typeface="M PLUS 1 Medium" pitchFamily="50" charset="-128"/>
              <a:ea typeface="M PLUS 1 Medium" pitchFamily="50" charset="-128"/>
            </a:endParaRPr>
          </a:p>
          <a:p>
            <a:r>
              <a:rPr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を考える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2592ED40-9F7B-FBB6-992F-4CE5284B79AC}"/>
              </a:ext>
            </a:extLst>
          </p:cNvPr>
          <p:cNvSpPr txBox="1"/>
          <p:nvPr/>
        </p:nvSpPr>
        <p:spPr>
          <a:xfrm>
            <a:off x="4982717" y="3260952"/>
            <a:ext cx="233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実際に体験してみる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D584C9B-7103-AB2E-0969-E8E1DEE8DE5D}"/>
              </a:ext>
            </a:extLst>
          </p:cNvPr>
          <p:cNvSpPr txBox="1"/>
          <p:nvPr/>
        </p:nvSpPr>
        <p:spPr>
          <a:xfrm>
            <a:off x="7315201" y="3248948"/>
            <a:ext cx="2590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特徴にフォーカスする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3F87DEA-4844-95D1-DA32-814EE3671FBD}"/>
              </a:ext>
            </a:extLst>
          </p:cNvPr>
          <p:cNvSpPr txBox="1"/>
          <p:nvPr/>
        </p:nvSpPr>
        <p:spPr>
          <a:xfrm>
            <a:off x="2345433" y="5865294"/>
            <a:ext cx="2717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解決すべき課題を考える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27BB17E-3700-E8D9-EC68-5E1CD38EBCF1}"/>
              </a:ext>
            </a:extLst>
          </p:cNvPr>
          <p:cNvSpPr txBox="1"/>
          <p:nvPr/>
        </p:nvSpPr>
        <p:spPr>
          <a:xfrm>
            <a:off x="5105402" y="5865294"/>
            <a:ext cx="21717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課題解決のためのアイデアを考える</a:t>
            </a:r>
            <a:endParaRPr lang="en-US" altLang="ja-JP" dirty="0">
              <a:solidFill>
                <a:srgbClr val="455A64"/>
              </a:solidFill>
              <a:latin typeface="M PLUS 1 Medium" pitchFamily="50" charset="-128"/>
              <a:ea typeface="M PLUS 1 Medium" pitchFamily="50" charset="-128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D867B30-EF60-C3C6-B187-18FB23ED0326}"/>
              </a:ext>
            </a:extLst>
          </p:cNvPr>
          <p:cNvSpPr txBox="1"/>
          <p:nvPr/>
        </p:nvSpPr>
        <p:spPr>
          <a:xfrm>
            <a:off x="7137405" y="5822562"/>
            <a:ext cx="2768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rgbClr val="455A64"/>
                </a:solidFill>
                <a:latin typeface="M PLUS 1 Medium" pitchFamily="50" charset="-128"/>
                <a:ea typeface="M PLUS 1 Medium" pitchFamily="50" charset="-128"/>
              </a:rPr>
              <a:t>価値のシナリオを考える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0BF9F51B-AD39-EB6F-0403-3B0AA01FA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203" y="1673029"/>
            <a:ext cx="8527594" cy="441828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おもちゃ が含まれている画像&#10;&#10;自動的に生成された説明">
            <a:extLst>
              <a:ext uri="{FF2B5EF4-FFF2-40B4-BE49-F238E27FC236}">
                <a16:creationId xmlns:a16="http://schemas.microsoft.com/office/drawing/2014/main" id="{6196E716-1843-3370-D508-CC25E5CBC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922" y="1603512"/>
            <a:ext cx="4429539" cy="4429539"/>
          </a:xfrm>
          <a:prstGeom prst="rect">
            <a:avLst/>
          </a:prstGeom>
        </p:spPr>
      </p:pic>
      <p:pic>
        <p:nvPicPr>
          <p:cNvPr id="5" name="図 4" descr="ゲームのキャラクター&#10;&#10;低い精度で自動的に生成された説明">
            <a:extLst>
              <a:ext uri="{FF2B5EF4-FFF2-40B4-BE49-F238E27FC236}">
                <a16:creationId xmlns:a16="http://schemas.microsoft.com/office/drawing/2014/main" id="{B672CEB2-BCD6-8D21-7E54-D22351A53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495" y="1603511"/>
            <a:ext cx="4429539" cy="44295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建物, グリーン, テーブル, レンガ が含まれている画像&#10;&#10;自動的に生成された説明">
            <a:extLst>
              <a:ext uri="{FF2B5EF4-FFF2-40B4-BE49-F238E27FC236}">
                <a16:creationId xmlns:a16="http://schemas.microsoft.com/office/drawing/2014/main" id="{A9720975-6FA5-4F31-C0A0-56527C503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858" y="1505244"/>
            <a:ext cx="2735036" cy="4522763"/>
          </a:xfrm>
          <a:prstGeom prst="rect">
            <a:avLst/>
          </a:prstGeom>
        </p:spPr>
      </p:pic>
      <p:pic>
        <p:nvPicPr>
          <p:cNvPr id="5" name="図 4" descr="タイル張りの床&#10;&#10;中程度の精度で自動的に生成された説明">
            <a:extLst>
              <a:ext uri="{FF2B5EF4-FFF2-40B4-BE49-F238E27FC236}">
                <a16:creationId xmlns:a16="http://schemas.microsoft.com/office/drawing/2014/main" id="{68A755D8-346E-85AE-8C06-42DA98C50A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894" y="1505245"/>
            <a:ext cx="2735037" cy="4522764"/>
          </a:xfrm>
          <a:prstGeom prst="rect">
            <a:avLst/>
          </a:prstGeom>
        </p:spPr>
      </p:pic>
      <p:pic>
        <p:nvPicPr>
          <p:cNvPr id="7" name="図 6" descr="屋内, 建物, 床, 部屋 が含まれている画像&#10;&#10;自動的に生成された説明">
            <a:extLst>
              <a:ext uri="{FF2B5EF4-FFF2-40B4-BE49-F238E27FC236}">
                <a16:creationId xmlns:a16="http://schemas.microsoft.com/office/drawing/2014/main" id="{88B5B57D-5BF7-8DE6-F404-2C201EA1E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930" y="1505245"/>
            <a:ext cx="2735037" cy="4522764"/>
          </a:xfrm>
          <a:prstGeom prst="rect">
            <a:avLst/>
          </a:prstGeom>
        </p:spPr>
      </p:pic>
      <p:pic>
        <p:nvPicPr>
          <p:cNvPr id="11" name="図 10" descr="屋内, グリーン, 建物, 部屋 が含まれている画像&#10;&#10;自動的に生成された説明">
            <a:extLst>
              <a:ext uri="{FF2B5EF4-FFF2-40B4-BE49-F238E27FC236}">
                <a16:creationId xmlns:a16="http://schemas.microsoft.com/office/drawing/2014/main" id="{6DA5CC07-2CD8-A6E3-1272-CC3B16F9F3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822" y="1505241"/>
            <a:ext cx="2735035" cy="45227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4F4686CA-7687-0489-ECEB-EDF6A438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203" y="1673029"/>
            <a:ext cx="8527594" cy="441828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0BE06FB-FF68-B239-3ED7-B42FAA49EB78}"/>
              </a:ext>
            </a:extLst>
          </p:cNvPr>
          <p:cNvSpPr/>
          <p:nvPr/>
        </p:nvSpPr>
        <p:spPr>
          <a:xfrm>
            <a:off x="6493566" y="4240695"/>
            <a:ext cx="3405808" cy="834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EB17AF1-BA01-E110-1BA4-F5856791CE74}"/>
              </a:ext>
            </a:extLst>
          </p:cNvPr>
          <p:cNvSpPr/>
          <p:nvPr/>
        </p:nvSpPr>
        <p:spPr>
          <a:xfrm>
            <a:off x="6493566" y="5166003"/>
            <a:ext cx="3405808" cy="8348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D8902504-A1FD-FCDB-589F-24677638B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147" y="1371383"/>
            <a:ext cx="3273961" cy="2455471"/>
          </a:xfrm>
          <a:prstGeom prst="rect">
            <a:avLst/>
          </a:prstGeom>
        </p:spPr>
      </p:pic>
      <p:pic>
        <p:nvPicPr>
          <p:cNvPr id="5" name="図 4" descr="手紙 が含まれている画像&#10;&#10;自動的に生成された説明">
            <a:extLst>
              <a:ext uri="{FF2B5EF4-FFF2-40B4-BE49-F238E27FC236}">
                <a16:creationId xmlns:a16="http://schemas.microsoft.com/office/drawing/2014/main" id="{DD61B79D-BE96-EC9B-9114-B586CB1E2D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9070" y="1371381"/>
            <a:ext cx="3683210" cy="4910944"/>
          </a:xfrm>
          <a:prstGeom prst="rect">
            <a:avLst/>
          </a:prstGeom>
        </p:spPr>
      </p:pic>
      <p:pic>
        <p:nvPicPr>
          <p:cNvPr id="7" name="図 6" descr="テキスト, 手紙&#10;&#10;自動的に生成された説明">
            <a:extLst>
              <a:ext uri="{FF2B5EF4-FFF2-40B4-BE49-F238E27FC236}">
                <a16:creationId xmlns:a16="http://schemas.microsoft.com/office/drawing/2014/main" id="{7791E25C-E247-80CE-67F1-3127230BA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5109" y="3826854"/>
            <a:ext cx="3273961" cy="2455471"/>
          </a:xfrm>
          <a:prstGeom prst="rect">
            <a:avLst/>
          </a:prstGeom>
        </p:spPr>
      </p:pic>
      <p:pic>
        <p:nvPicPr>
          <p:cNvPr id="9" name="図 8" descr="タイムライン&#10;&#10;自動的に生成された説明">
            <a:extLst>
              <a:ext uri="{FF2B5EF4-FFF2-40B4-BE49-F238E27FC236}">
                <a16:creationId xmlns:a16="http://schemas.microsoft.com/office/drawing/2014/main" id="{F7E37640-E38A-9EC9-8F73-D27A25160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1148" y="3826854"/>
            <a:ext cx="3273961" cy="2455471"/>
          </a:xfrm>
          <a:prstGeom prst="rect">
            <a:avLst/>
          </a:prstGeom>
        </p:spPr>
      </p:pic>
      <p:pic>
        <p:nvPicPr>
          <p:cNvPr id="11" name="図 10" descr="テキスト, 手紙&#10;&#10;自動的に生成された説明">
            <a:extLst>
              <a:ext uri="{FF2B5EF4-FFF2-40B4-BE49-F238E27FC236}">
                <a16:creationId xmlns:a16="http://schemas.microsoft.com/office/drawing/2014/main" id="{2DBDFB67-7700-7962-3EB3-F3BBD40B9D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5109" y="1371382"/>
            <a:ext cx="3273961" cy="24554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90</Words>
  <Application>Microsoft Office PowerPoint</Application>
  <PresentationFormat>ワイド画面</PresentationFormat>
  <Paragraphs>33</Paragraphs>
  <Slides>18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M PLUS 1 Medium</vt:lpstr>
      <vt:lpstr>游ゴシック</vt:lpstr>
      <vt:lpstr>Arial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me2208@akashi.kosen-ac.jp</cp:lastModifiedBy>
  <cp:revision>6</cp:revision>
  <dcterms:created xsi:type="dcterms:W3CDTF">2022-07-11T18:05:22Z</dcterms:created>
  <dcterms:modified xsi:type="dcterms:W3CDTF">2022-07-11T18:58:09Z</dcterms:modified>
</cp:coreProperties>
</file>